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0"/>
    <p:restoredTop sz="94514"/>
  </p:normalViewPr>
  <p:slideViewPr>
    <p:cSldViewPr snapToGrid="0" snapToObjects="1">
      <p:cViewPr varScale="1">
        <p:scale>
          <a:sx n="80" d="100"/>
          <a:sy n="80" d="100"/>
        </p:scale>
        <p:origin x="216"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5/10/18</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5/10/18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5/10/18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5/10/18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5/10/18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5/10/18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5/10/18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5/10/18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5/10/18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5/10/18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5/10/18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5/10/18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5/10/18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5/10/18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5/10/18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5/10/18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5/10/18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5/10/18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Point of view</a:t>
            </a:r>
          </a:p>
        </p:txBody>
      </p:sp>
      <p:sp>
        <p:nvSpPr>
          <p:cNvPr id="3" name="Subtitle 2"/>
          <p:cNvSpPr>
            <a:spLocks noGrp="1"/>
          </p:cNvSpPr>
          <p:nvPr>
            <p:ph type="subTitle" idx="1"/>
          </p:nvPr>
        </p:nvSpPr>
        <p:spPr/>
        <p:txBody>
          <a:bodyPr/>
          <a:lstStyle/>
          <a:p>
            <a:r>
              <a:rPr lang="en-CA" dirty="0"/>
              <a:t>English</a:t>
            </a:r>
          </a:p>
        </p:txBody>
      </p:sp>
    </p:spTree>
    <p:extLst>
      <p:ext uri="{BB962C8B-B14F-4D97-AF65-F5344CB8AC3E}">
        <p14:creationId xmlns:p14="http://schemas.microsoft.com/office/powerpoint/2010/main" val="59102628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tense?</a:t>
            </a:r>
          </a:p>
        </p:txBody>
      </p:sp>
      <p:sp>
        <p:nvSpPr>
          <p:cNvPr id="3" name="Content Placeholder 2"/>
          <p:cNvSpPr>
            <a:spLocks noGrp="1"/>
          </p:cNvSpPr>
          <p:nvPr>
            <p:ph sz="quarter" idx="13"/>
          </p:nvPr>
        </p:nvSpPr>
        <p:spPr/>
        <p:txBody>
          <a:bodyPr/>
          <a:lstStyle/>
          <a:p>
            <a:r>
              <a:rPr lang="en-CA" b="1" dirty="0"/>
              <a:t>Tense</a:t>
            </a:r>
            <a:r>
              <a:rPr lang="en-CA" dirty="0"/>
              <a:t>, in writing, refers to the set of </a:t>
            </a:r>
            <a:r>
              <a:rPr lang="en-CA" u="sng" dirty="0"/>
              <a:t>forms</a:t>
            </a:r>
            <a:r>
              <a:rPr lang="en-CA" dirty="0"/>
              <a:t> taken by a verb to indicate the time (an sometimes the continuance or completeness) of the action in relation to the time of the utterance.  Basically, this means that the version of the verb you use tells you </a:t>
            </a:r>
            <a:r>
              <a:rPr lang="en-CA" u="sng" dirty="0"/>
              <a:t>when</a:t>
            </a:r>
            <a:r>
              <a:rPr lang="en-CA" dirty="0"/>
              <a:t> the action happened.  There are </a:t>
            </a:r>
            <a:r>
              <a:rPr lang="en-CA" b="1" dirty="0"/>
              <a:t>three</a:t>
            </a:r>
            <a:r>
              <a:rPr lang="en-CA" dirty="0"/>
              <a:t> </a:t>
            </a:r>
            <a:r>
              <a:rPr lang="en-CA" u="sng" dirty="0"/>
              <a:t>basic</a:t>
            </a:r>
            <a:r>
              <a:rPr lang="en-CA" dirty="0"/>
              <a:t> tenses.  When you are writing, it is </a:t>
            </a:r>
            <a:r>
              <a:rPr lang="en-CA" b="1" dirty="0"/>
              <a:t>very</a:t>
            </a:r>
            <a:r>
              <a:rPr lang="en-CA" dirty="0"/>
              <a:t> important to remain in </a:t>
            </a:r>
            <a:r>
              <a:rPr lang="en-CA" u="sng" dirty="0"/>
              <a:t>one</a:t>
            </a:r>
            <a:r>
              <a:rPr lang="en-CA" dirty="0"/>
              <a:t> tense the whole way through.</a:t>
            </a:r>
            <a:endParaRPr lang="en-US" dirty="0"/>
          </a:p>
        </p:txBody>
      </p:sp>
    </p:spTree>
    <p:extLst>
      <p:ext uri="{BB962C8B-B14F-4D97-AF65-F5344CB8AC3E}">
        <p14:creationId xmlns:p14="http://schemas.microsoft.com/office/powerpoint/2010/main" val="8237736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Past</a:t>
            </a:r>
          </a:p>
        </p:txBody>
      </p:sp>
      <p:sp>
        <p:nvSpPr>
          <p:cNvPr id="3" name="Content Placeholder 2"/>
          <p:cNvSpPr>
            <a:spLocks noGrp="1"/>
          </p:cNvSpPr>
          <p:nvPr>
            <p:ph sz="quarter" idx="13"/>
          </p:nvPr>
        </p:nvSpPr>
        <p:spPr/>
        <p:txBody>
          <a:bodyPr/>
          <a:lstStyle/>
          <a:p>
            <a:r>
              <a:rPr lang="en-CA" dirty="0"/>
              <a:t>This is a tense expressing an action that </a:t>
            </a:r>
            <a:r>
              <a:rPr lang="en-CA" u="sng" dirty="0"/>
              <a:t>has</a:t>
            </a:r>
            <a:r>
              <a:rPr lang="en-CA" dirty="0"/>
              <a:t> happened or a state that </a:t>
            </a:r>
            <a:r>
              <a:rPr lang="en-CA" u="sng" dirty="0"/>
              <a:t>previously</a:t>
            </a:r>
            <a:r>
              <a:rPr lang="en-CA" dirty="0"/>
              <a:t> existed.  </a:t>
            </a:r>
            <a:r>
              <a:rPr lang="en-CA" u="sng" dirty="0"/>
              <a:t>It happened.</a:t>
            </a:r>
            <a:endParaRPr lang="en-US" u="sng" dirty="0"/>
          </a:p>
          <a:p>
            <a:r>
              <a:rPr lang="en-CA" b="1" dirty="0"/>
              <a:t>Example:</a:t>
            </a:r>
            <a:r>
              <a:rPr lang="en-CA" dirty="0"/>
              <a:t> I walked down the street.  I was early.  I had to wait for fifteen minutes.</a:t>
            </a:r>
            <a:endParaRPr lang="en-US" dirty="0"/>
          </a:p>
          <a:p>
            <a:r>
              <a:rPr lang="en-CA" b="1" dirty="0"/>
              <a:t>Books Written in Past Tense:</a:t>
            </a:r>
            <a:r>
              <a:rPr lang="en-CA" dirty="0"/>
              <a:t> </a:t>
            </a:r>
            <a:r>
              <a:rPr lang="en-CA" i="1" dirty="0"/>
              <a:t>To Kill a Mockingbird, Miss Peregrine’s Home for Peculiar Children, Ender’s Game, Vampire Academy, The Maze Runner</a:t>
            </a:r>
            <a:r>
              <a:rPr lang="en-US" dirty="0"/>
              <a:t> </a:t>
            </a:r>
            <a:endParaRPr lang="en-CA" dirty="0"/>
          </a:p>
        </p:txBody>
      </p:sp>
    </p:spTree>
    <p:extLst>
      <p:ext uri="{BB962C8B-B14F-4D97-AF65-F5344CB8AC3E}">
        <p14:creationId xmlns:p14="http://schemas.microsoft.com/office/powerpoint/2010/main" val="14723572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Present</a:t>
            </a:r>
          </a:p>
        </p:txBody>
      </p:sp>
      <p:sp>
        <p:nvSpPr>
          <p:cNvPr id="3" name="Content Placeholder 2"/>
          <p:cNvSpPr>
            <a:spLocks noGrp="1"/>
          </p:cNvSpPr>
          <p:nvPr>
            <p:ph sz="quarter" idx="13"/>
          </p:nvPr>
        </p:nvSpPr>
        <p:spPr/>
        <p:txBody>
          <a:bodyPr/>
          <a:lstStyle/>
          <a:p>
            <a:r>
              <a:rPr lang="en-CA" dirty="0"/>
              <a:t>This is a tense expressing an action that is </a:t>
            </a:r>
            <a:r>
              <a:rPr lang="en-CA" u="sng" dirty="0"/>
              <a:t>currently</a:t>
            </a:r>
            <a:r>
              <a:rPr lang="en-CA" dirty="0"/>
              <a:t> going on or habitually performed, or a </a:t>
            </a:r>
            <a:r>
              <a:rPr lang="en-CA" u="sng" dirty="0"/>
              <a:t>state</a:t>
            </a:r>
            <a:r>
              <a:rPr lang="en-CA" dirty="0"/>
              <a:t> that currently or generally exists.  </a:t>
            </a:r>
            <a:r>
              <a:rPr lang="en-CA" u="sng" dirty="0"/>
              <a:t>It happens</a:t>
            </a:r>
            <a:r>
              <a:rPr lang="en-CA" dirty="0"/>
              <a:t>.</a:t>
            </a:r>
            <a:endParaRPr lang="en-US" dirty="0"/>
          </a:p>
          <a:p>
            <a:r>
              <a:rPr lang="en-CA" b="1" dirty="0"/>
              <a:t>Example: </a:t>
            </a:r>
            <a:r>
              <a:rPr lang="en-CA" dirty="0"/>
              <a:t>I walk down the street.  I’m early.  I wait for fifteen minutes.</a:t>
            </a:r>
            <a:endParaRPr lang="en-US" dirty="0"/>
          </a:p>
          <a:p>
            <a:r>
              <a:rPr lang="en-CA" b="1" dirty="0"/>
              <a:t>Books Written in Present Tense: </a:t>
            </a:r>
            <a:r>
              <a:rPr lang="en-CA" i="1" dirty="0"/>
              <a:t>The Hunger Games, Divergent, One Flew Over the Cuckoo’s Nest, The Fifth Wave, Room, All Quiet on the Western Front.</a:t>
            </a:r>
            <a:r>
              <a:rPr lang="en-US" dirty="0"/>
              <a:t> </a:t>
            </a:r>
            <a:endParaRPr lang="en-CA" dirty="0"/>
          </a:p>
        </p:txBody>
      </p:sp>
    </p:spTree>
    <p:extLst>
      <p:ext uri="{BB962C8B-B14F-4D97-AF65-F5344CB8AC3E}">
        <p14:creationId xmlns:p14="http://schemas.microsoft.com/office/powerpoint/2010/main" val="12343092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Future</a:t>
            </a:r>
          </a:p>
        </p:txBody>
      </p:sp>
      <p:sp>
        <p:nvSpPr>
          <p:cNvPr id="3" name="Content Placeholder 2"/>
          <p:cNvSpPr>
            <a:spLocks noGrp="1"/>
          </p:cNvSpPr>
          <p:nvPr>
            <p:ph sz="quarter" idx="13"/>
          </p:nvPr>
        </p:nvSpPr>
        <p:spPr/>
        <p:txBody>
          <a:bodyPr/>
          <a:lstStyle/>
          <a:p>
            <a:r>
              <a:rPr lang="en-CA" dirty="0"/>
              <a:t>This is a tense expressing an action that has </a:t>
            </a:r>
            <a:r>
              <a:rPr lang="en-CA" u="sng" dirty="0"/>
              <a:t>not yet </a:t>
            </a:r>
            <a:r>
              <a:rPr lang="en-CA" dirty="0"/>
              <a:t>happened or a state that does not yet </a:t>
            </a:r>
            <a:r>
              <a:rPr lang="en-CA" u="sng" dirty="0"/>
              <a:t>exist</a:t>
            </a:r>
            <a:r>
              <a:rPr lang="en-CA" dirty="0"/>
              <a:t>.  </a:t>
            </a:r>
            <a:r>
              <a:rPr lang="en-CA" u="sng" dirty="0"/>
              <a:t>It is going to happen.</a:t>
            </a:r>
            <a:endParaRPr lang="en-US" u="sng" dirty="0"/>
          </a:p>
          <a:p>
            <a:r>
              <a:rPr lang="en-CA" b="1" dirty="0"/>
              <a:t>Example: </a:t>
            </a:r>
            <a:r>
              <a:rPr lang="en-CA" dirty="0"/>
              <a:t> I am going to walk down the street.  I will be early.  I will have to wait for fifteen minutes.</a:t>
            </a:r>
            <a:endParaRPr lang="en-US" dirty="0"/>
          </a:p>
        </p:txBody>
      </p:sp>
    </p:spTree>
    <p:extLst>
      <p:ext uri="{BB962C8B-B14F-4D97-AF65-F5344CB8AC3E}">
        <p14:creationId xmlns:p14="http://schemas.microsoft.com/office/powerpoint/2010/main" val="20243401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6EB7A-C54E-B349-A4B8-BE40BFE271D4}"/>
              </a:ext>
            </a:extLst>
          </p:cNvPr>
          <p:cNvSpPr>
            <a:spLocks noGrp="1"/>
          </p:cNvSpPr>
          <p:nvPr>
            <p:ph type="title"/>
          </p:nvPr>
        </p:nvSpPr>
        <p:spPr/>
        <p:txBody>
          <a:bodyPr/>
          <a:lstStyle/>
          <a:p>
            <a:r>
              <a:rPr lang="en-CA" dirty="0"/>
              <a:t>Paragraphs</a:t>
            </a:r>
          </a:p>
        </p:txBody>
      </p:sp>
      <p:sp>
        <p:nvSpPr>
          <p:cNvPr id="3" name="Content Placeholder 2">
            <a:extLst>
              <a:ext uri="{FF2B5EF4-FFF2-40B4-BE49-F238E27FC236}">
                <a16:creationId xmlns:a16="http://schemas.microsoft.com/office/drawing/2014/main" id="{C8FA4E20-8BDB-3843-87B4-787B50C515CF}"/>
              </a:ext>
            </a:extLst>
          </p:cNvPr>
          <p:cNvSpPr>
            <a:spLocks noGrp="1"/>
          </p:cNvSpPr>
          <p:nvPr>
            <p:ph sz="quarter" idx="13"/>
          </p:nvPr>
        </p:nvSpPr>
        <p:spPr/>
        <p:txBody>
          <a:bodyPr/>
          <a:lstStyle/>
          <a:p>
            <a:r>
              <a:rPr lang="en-CA" dirty="0"/>
              <a:t>Remember </a:t>
            </a:r>
            <a:r>
              <a:rPr lang="en-CA" dirty="0" err="1"/>
              <a:t>TiP</a:t>
            </a:r>
            <a:r>
              <a:rPr lang="en-CA" dirty="0"/>
              <a:t> Top when it comes to starting a new paragraph.</a:t>
            </a:r>
          </a:p>
          <a:p>
            <a:r>
              <a:rPr lang="en-CA" dirty="0" err="1"/>
              <a:t>Ti</a:t>
            </a:r>
            <a:r>
              <a:rPr lang="en-CA" dirty="0"/>
              <a:t>– Time.  </a:t>
            </a:r>
          </a:p>
          <a:p>
            <a:r>
              <a:rPr lang="en-CA" dirty="0"/>
              <a:t>P – Place</a:t>
            </a:r>
          </a:p>
          <a:p>
            <a:r>
              <a:rPr lang="en-CA" dirty="0"/>
              <a:t>To – Topic</a:t>
            </a:r>
          </a:p>
          <a:p>
            <a:r>
              <a:rPr lang="en-CA" dirty="0"/>
              <a:t>P - Person</a:t>
            </a:r>
          </a:p>
          <a:p>
            <a:endParaRPr lang="en-CA" dirty="0"/>
          </a:p>
        </p:txBody>
      </p:sp>
    </p:spTree>
    <p:extLst>
      <p:ext uri="{BB962C8B-B14F-4D97-AF65-F5344CB8AC3E}">
        <p14:creationId xmlns:p14="http://schemas.microsoft.com/office/powerpoint/2010/main" val="19181863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Point of View?</a:t>
            </a:r>
          </a:p>
        </p:txBody>
      </p:sp>
      <p:sp>
        <p:nvSpPr>
          <p:cNvPr id="3" name="Content Placeholder 2"/>
          <p:cNvSpPr>
            <a:spLocks noGrp="1"/>
          </p:cNvSpPr>
          <p:nvPr>
            <p:ph sz="quarter" idx="13"/>
          </p:nvPr>
        </p:nvSpPr>
        <p:spPr/>
        <p:txBody>
          <a:bodyPr/>
          <a:lstStyle/>
          <a:p>
            <a:r>
              <a:rPr lang="en-CA" b="1" dirty="0"/>
              <a:t>Point of View </a:t>
            </a:r>
            <a:r>
              <a:rPr lang="en-CA" dirty="0"/>
              <a:t>is the particular </a:t>
            </a:r>
            <a:r>
              <a:rPr lang="en-CA" u="sng" dirty="0"/>
              <a:t>attitude</a:t>
            </a:r>
            <a:r>
              <a:rPr lang="en-CA" dirty="0"/>
              <a:t> or way of considering a matter, the </a:t>
            </a:r>
            <a:r>
              <a:rPr lang="en-CA" u="sng" dirty="0"/>
              <a:t>narrator</a:t>
            </a:r>
            <a:r>
              <a:rPr lang="en-CA" dirty="0"/>
              <a:t>’s position in relation to the story being told and the position from which something or someone is observed.  In creative writing, the first </a:t>
            </a:r>
            <a:r>
              <a:rPr lang="en-CA" b="1" dirty="0"/>
              <a:t>two</a:t>
            </a:r>
            <a:r>
              <a:rPr lang="en-CA" dirty="0"/>
              <a:t> are most important.  There are </a:t>
            </a:r>
            <a:r>
              <a:rPr lang="en-CA" b="1" dirty="0"/>
              <a:t>five</a:t>
            </a:r>
            <a:r>
              <a:rPr lang="en-CA" dirty="0"/>
              <a:t> main types of </a:t>
            </a:r>
            <a:r>
              <a:rPr lang="en-CA" u="sng" dirty="0"/>
              <a:t>point of view</a:t>
            </a:r>
            <a:r>
              <a:rPr lang="en-CA" dirty="0"/>
              <a:t>.</a:t>
            </a:r>
            <a:endParaRPr lang="en-US" dirty="0"/>
          </a:p>
        </p:txBody>
      </p:sp>
    </p:spTree>
    <p:extLst>
      <p:ext uri="{BB962C8B-B14F-4D97-AF65-F5344CB8AC3E}">
        <p14:creationId xmlns:p14="http://schemas.microsoft.com/office/powerpoint/2010/main" val="6604736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u="sng" dirty="0"/>
              <a:t>First</a:t>
            </a:r>
            <a:r>
              <a:rPr lang="en-CA" dirty="0"/>
              <a:t> Person</a:t>
            </a:r>
          </a:p>
        </p:txBody>
      </p:sp>
      <p:sp>
        <p:nvSpPr>
          <p:cNvPr id="3" name="Content Placeholder 2"/>
          <p:cNvSpPr>
            <a:spLocks noGrp="1"/>
          </p:cNvSpPr>
          <p:nvPr>
            <p:ph sz="quarter" idx="13"/>
          </p:nvPr>
        </p:nvSpPr>
        <p:spPr>
          <a:xfrm>
            <a:off x="685801" y="1837766"/>
            <a:ext cx="10394706" cy="3536820"/>
          </a:xfrm>
        </p:spPr>
        <p:txBody>
          <a:bodyPr/>
          <a:lstStyle/>
          <a:p>
            <a:r>
              <a:rPr lang="en-CA" dirty="0"/>
              <a:t>This point of view tells the story in a way that the narrator (the person telling the </a:t>
            </a:r>
            <a:r>
              <a:rPr lang="en-CA" u="sng" dirty="0"/>
              <a:t>story</a:t>
            </a:r>
            <a:r>
              <a:rPr lang="en-CA" dirty="0"/>
              <a:t>) is one of the </a:t>
            </a:r>
            <a:r>
              <a:rPr lang="en-CA" u="sng" dirty="0"/>
              <a:t>characters</a:t>
            </a:r>
            <a:r>
              <a:rPr lang="en-CA" dirty="0"/>
              <a:t> in the story.  They use first person pronouns such as </a:t>
            </a:r>
            <a:r>
              <a:rPr lang="en-CA" u="sng" dirty="0"/>
              <a:t>I</a:t>
            </a:r>
            <a:r>
              <a:rPr lang="en-CA" dirty="0"/>
              <a:t> and </a:t>
            </a:r>
            <a:r>
              <a:rPr lang="en-CA" u="sng" dirty="0"/>
              <a:t>Me</a:t>
            </a:r>
            <a:r>
              <a:rPr lang="en-CA" dirty="0"/>
              <a:t> and the reader is typically only in that character’s mind and only hearing their </a:t>
            </a:r>
            <a:r>
              <a:rPr lang="en-CA" u="sng" dirty="0"/>
              <a:t>thoughts</a:t>
            </a:r>
            <a:r>
              <a:rPr lang="en-CA" dirty="0"/>
              <a:t>.</a:t>
            </a:r>
            <a:r>
              <a:rPr lang="en-US" dirty="0"/>
              <a:t> </a:t>
            </a:r>
          </a:p>
          <a:p>
            <a:r>
              <a:rPr lang="en-CA" b="1" dirty="0"/>
              <a:t>Example: </a:t>
            </a:r>
            <a:r>
              <a:rPr lang="en-CA" dirty="0"/>
              <a:t>I walked down the street slowly, wondering what would happen if I was late to class that day.</a:t>
            </a:r>
            <a:endParaRPr lang="en-US" dirty="0"/>
          </a:p>
          <a:p>
            <a:r>
              <a:rPr lang="en-CA" b="1" dirty="0"/>
              <a:t>Books written in First Person:</a:t>
            </a:r>
            <a:r>
              <a:rPr lang="en-CA" dirty="0"/>
              <a:t> </a:t>
            </a:r>
            <a:r>
              <a:rPr lang="en-CA" i="1" dirty="0"/>
              <a:t>The Hunger Games</a:t>
            </a:r>
            <a:r>
              <a:rPr lang="en-CA" dirty="0"/>
              <a:t>, </a:t>
            </a:r>
            <a:r>
              <a:rPr lang="en-CA" i="1" dirty="0"/>
              <a:t>Divergent, The Fault in Our Stars, To Kill a Mockingbird, The Outsiders.</a:t>
            </a:r>
            <a:endParaRPr lang="en-US" dirty="0"/>
          </a:p>
        </p:txBody>
      </p:sp>
    </p:spTree>
    <p:extLst>
      <p:ext uri="{BB962C8B-B14F-4D97-AF65-F5344CB8AC3E}">
        <p14:creationId xmlns:p14="http://schemas.microsoft.com/office/powerpoint/2010/main" val="13031347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Second Person</a:t>
            </a:r>
          </a:p>
        </p:txBody>
      </p:sp>
      <p:sp>
        <p:nvSpPr>
          <p:cNvPr id="3" name="Content Placeholder 2"/>
          <p:cNvSpPr>
            <a:spLocks noGrp="1"/>
          </p:cNvSpPr>
          <p:nvPr>
            <p:ph sz="quarter" idx="13"/>
          </p:nvPr>
        </p:nvSpPr>
        <p:spPr/>
        <p:txBody>
          <a:bodyPr/>
          <a:lstStyle/>
          <a:p>
            <a:r>
              <a:rPr lang="en-CA" dirty="0"/>
              <a:t>This point of view tells the story in a way that </a:t>
            </a:r>
            <a:r>
              <a:rPr lang="en-CA" u="sng" dirty="0"/>
              <a:t>you</a:t>
            </a:r>
            <a:r>
              <a:rPr lang="en-CA" dirty="0"/>
              <a:t> are the narrator and make the reader an </a:t>
            </a:r>
            <a:r>
              <a:rPr lang="en-CA" u="sng" dirty="0"/>
              <a:t>active</a:t>
            </a:r>
            <a:r>
              <a:rPr lang="en-CA" dirty="0"/>
              <a:t> part of the story.  They use second person pronouns such as </a:t>
            </a:r>
            <a:r>
              <a:rPr lang="en-CA" u="sng" dirty="0"/>
              <a:t>you</a:t>
            </a:r>
            <a:r>
              <a:rPr lang="en-CA" dirty="0"/>
              <a:t> and </a:t>
            </a:r>
            <a:r>
              <a:rPr lang="en-CA" u="sng" dirty="0"/>
              <a:t>your</a:t>
            </a:r>
            <a:r>
              <a:rPr lang="en-CA" dirty="0"/>
              <a:t>.  You are the narrator and typically your thoughts are the only ones </a:t>
            </a:r>
            <a:r>
              <a:rPr lang="en-CA" u="sng" dirty="0"/>
              <a:t>read</a:t>
            </a:r>
            <a:r>
              <a:rPr lang="en-CA" dirty="0"/>
              <a:t>.  This point of view is far less </a:t>
            </a:r>
            <a:r>
              <a:rPr lang="en-CA" u="sng" dirty="0"/>
              <a:t>common</a:t>
            </a:r>
            <a:r>
              <a:rPr lang="en-CA" dirty="0"/>
              <a:t> than the others.</a:t>
            </a:r>
            <a:endParaRPr lang="en-US" dirty="0"/>
          </a:p>
          <a:p>
            <a:r>
              <a:rPr lang="en-CA" b="1" dirty="0"/>
              <a:t>Example: </a:t>
            </a:r>
            <a:r>
              <a:rPr lang="en-CA" dirty="0"/>
              <a:t> You were terrified.  Something was chasing you and it was all you could do not to collapse in a heap.  You had to keep running.</a:t>
            </a:r>
            <a:endParaRPr lang="en-US" dirty="0"/>
          </a:p>
          <a:p>
            <a:r>
              <a:rPr lang="en-CA" b="1" dirty="0"/>
              <a:t>Books written in Second Person:</a:t>
            </a:r>
            <a:r>
              <a:rPr lang="en-CA" dirty="0"/>
              <a:t> </a:t>
            </a:r>
            <a:r>
              <a:rPr lang="en-CA" b="1" dirty="0"/>
              <a:t> </a:t>
            </a:r>
            <a:r>
              <a:rPr lang="en-CA" dirty="0"/>
              <a:t>Choose Your Own Adventure books, The Fighting Fantasy series.</a:t>
            </a:r>
            <a:r>
              <a:rPr lang="en-US" dirty="0"/>
              <a:t> </a:t>
            </a:r>
            <a:endParaRPr lang="en-CA" dirty="0"/>
          </a:p>
        </p:txBody>
      </p:sp>
    </p:spTree>
    <p:extLst>
      <p:ext uri="{BB962C8B-B14F-4D97-AF65-F5344CB8AC3E}">
        <p14:creationId xmlns:p14="http://schemas.microsoft.com/office/powerpoint/2010/main" val="1498318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Third Person</a:t>
            </a:r>
          </a:p>
        </p:txBody>
      </p:sp>
      <p:sp>
        <p:nvSpPr>
          <p:cNvPr id="3" name="Content Placeholder 2"/>
          <p:cNvSpPr>
            <a:spLocks noGrp="1"/>
          </p:cNvSpPr>
          <p:nvPr>
            <p:ph sz="quarter" idx="13"/>
          </p:nvPr>
        </p:nvSpPr>
        <p:spPr/>
        <p:txBody>
          <a:bodyPr/>
          <a:lstStyle/>
          <a:p>
            <a:r>
              <a:rPr lang="en-CA" dirty="0"/>
              <a:t>This point of view tells the story using a more </a:t>
            </a:r>
            <a:r>
              <a:rPr lang="en-CA" u="sng" dirty="0"/>
              <a:t>neutral</a:t>
            </a:r>
            <a:r>
              <a:rPr lang="en-CA" dirty="0"/>
              <a:t> narration.  They use third person pronouns such as </a:t>
            </a:r>
            <a:r>
              <a:rPr lang="en-CA" u="sng" dirty="0"/>
              <a:t>he</a:t>
            </a:r>
            <a:r>
              <a:rPr lang="en-CA" dirty="0"/>
              <a:t>, </a:t>
            </a:r>
            <a:r>
              <a:rPr lang="en-CA" u="sng" dirty="0"/>
              <a:t>she</a:t>
            </a:r>
            <a:r>
              <a:rPr lang="en-CA" dirty="0"/>
              <a:t>, </a:t>
            </a:r>
            <a:r>
              <a:rPr lang="en-CA" u="sng" dirty="0"/>
              <a:t>it</a:t>
            </a:r>
            <a:r>
              <a:rPr lang="en-CA" dirty="0"/>
              <a:t>.  There are </a:t>
            </a:r>
            <a:r>
              <a:rPr lang="en-CA" u="sng" dirty="0"/>
              <a:t>three</a:t>
            </a:r>
            <a:r>
              <a:rPr lang="en-CA" dirty="0"/>
              <a:t> main versions of third person point of view.</a:t>
            </a:r>
            <a:endParaRPr lang="en-US" dirty="0"/>
          </a:p>
          <a:p>
            <a:r>
              <a:rPr lang="en-CA" b="1" dirty="0"/>
              <a:t>Example: </a:t>
            </a:r>
            <a:r>
              <a:rPr lang="en-CA" dirty="0"/>
              <a:t> He was definitely going to be late to his appointment.  It set his stomach on edge to know that when he walked in everyone would be staring at him and knowing he was late.</a:t>
            </a:r>
            <a:r>
              <a:rPr lang="en-US" dirty="0"/>
              <a:t> </a:t>
            </a:r>
            <a:endParaRPr lang="en-CA" dirty="0"/>
          </a:p>
        </p:txBody>
      </p:sp>
    </p:spTree>
    <p:extLst>
      <p:ext uri="{BB962C8B-B14F-4D97-AF65-F5344CB8AC3E}">
        <p14:creationId xmlns:p14="http://schemas.microsoft.com/office/powerpoint/2010/main" val="7783458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Third person limited</a:t>
            </a:r>
          </a:p>
        </p:txBody>
      </p:sp>
      <p:sp>
        <p:nvSpPr>
          <p:cNvPr id="3" name="Content Placeholder 2"/>
          <p:cNvSpPr>
            <a:spLocks noGrp="1"/>
          </p:cNvSpPr>
          <p:nvPr>
            <p:ph sz="quarter" idx="13"/>
          </p:nvPr>
        </p:nvSpPr>
        <p:spPr/>
        <p:txBody>
          <a:bodyPr/>
          <a:lstStyle/>
          <a:p>
            <a:r>
              <a:rPr lang="en-CA" dirty="0"/>
              <a:t>In this version of third person, you, as the </a:t>
            </a:r>
            <a:r>
              <a:rPr lang="en-CA" u="sng" dirty="0"/>
              <a:t>reader</a:t>
            </a:r>
            <a:r>
              <a:rPr lang="en-CA" dirty="0"/>
              <a:t>, only knows the thoughts and feelings of </a:t>
            </a:r>
            <a:r>
              <a:rPr lang="en-CA" u="sng" dirty="0"/>
              <a:t>one</a:t>
            </a:r>
            <a:r>
              <a:rPr lang="en-CA" dirty="0"/>
              <a:t> character at a time.  This character is typically the </a:t>
            </a:r>
            <a:r>
              <a:rPr lang="en-CA" u="sng" dirty="0"/>
              <a:t>main</a:t>
            </a:r>
            <a:r>
              <a:rPr lang="en-CA" dirty="0"/>
              <a:t> character.  </a:t>
            </a:r>
            <a:endParaRPr lang="en-US" dirty="0"/>
          </a:p>
          <a:p>
            <a:r>
              <a:rPr lang="en-CA" b="1" dirty="0"/>
              <a:t>Books Written in Third Person Limited: </a:t>
            </a:r>
            <a:r>
              <a:rPr lang="en-CA" i="1" dirty="0"/>
              <a:t>The Giver, Eleanor &amp; Park, Harry Potter, Still Alice, 1984.</a:t>
            </a:r>
            <a:r>
              <a:rPr lang="en-US" dirty="0"/>
              <a:t> </a:t>
            </a:r>
            <a:endParaRPr lang="en-CA" dirty="0"/>
          </a:p>
        </p:txBody>
      </p:sp>
    </p:spTree>
    <p:extLst>
      <p:ext uri="{BB962C8B-B14F-4D97-AF65-F5344CB8AC3E}">
        <p14:creationId xmlns:p14="http://schemas.microsoft.com/office/powerpoint/2010/main" val="13677364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Third Person Omniscient</a:t>
            </a:r>
          </a:p>
        </p:txBody>
      </p:sp>
      <p:sp>
        <p:nvSpPr>
          <p:cNvPr id="3" name="Content Placeholder 2"/>
          <p:cNvSpPr>
            <a:spLocks noGrp="1"/>
          </p:cNvSpPr>
          <p:nvPr>
            <p:ph sz="quarter" idx="13"/>
          </p:nvPr>
        </p:nvSpPr>
        <p:spPr/>
        <p:txBody>
          <a:bodyPr/>
          <a:lstStyle/>
          <a:p>
            <a:r>
              <a:rPr lang="en-CA" dirty="0"/>
              <a:t>In this version of </a:t>
            </a:r>
            <a:r>
              <a:rPr lang="en-CA" u="sng" dirty="0"/>
              <a:t>third</a:t>
            </a:r>
            <a:r>
              <a:rPr lang="en-CA" dirty="0"/>
              <a:t> person, the reader knows the thoughts, actions and feelings of </a:t>
            </a:r>
            <a:r>
              <a:rPr lang="en-CA" u="sng" dirty="0"/>
              <a:t>all</a:t>
            </a:r>
            <a:r>
              <a:rPr lang="en-CA" dirty="0"/>
              <a:t> the characters in the book.  The author may move from character to character to show how each one contributes to the </a:t>
            </a:r>
            <a:r>
              <a:rPr lang="en-CA" u="sng" dirty="0"/>
              <a:t>plot.</a:t>
            </a:r>
            <a:endParaRPr lang="en-US" u="sng" dirty="0"/>
          </a:p>
          <a:p>
            <a:r>
              <a:rPr lang="en-CA" dirty="0"/>
              <a:t>	</a:t>
            </a:r>
            <a:r>
              <a:rPr lang="en-CA" b="1" dirty="0"/>
              <a:t>Books Written in Third Person Omniscient: </a:t>
            </a:r>
            <a:r>
              <a:rPr lang="en-CA" i="1" dirty="0"/>
              <a:t>The Martian, Under the Dome, The Night Circus, Gossip Girl, Lord of the Rings</a:t>
            </a:r>
            <a:r>
              <a:rPr lang="en-US" dirty="0"/>
              <a:t> </a:t>
            </a:r>
            <a:endParaRPr lang="en-CA" dirty="0"/>
          </a:p>
        </p:txBody>
      </p:sp>
    </p:spTree>
    <p:extLst>
      <p:ext uri="{BB962C8B-B14F-4D97-AF65-F5344CB8AC3E}">
        <p14:creationId xmlns:p14="http://schemas.microsoft.com/office/powerpoint/2010/main" val="9942229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Third Person Objective</a:t>
            </a:r>
          </a:p>
        </p:txBody>
      </p:sp>
      <p:sp>
        <p:nvSpPr>
          <p:cNvPr id="3" name="Content Placeholder 2"/>
          <p:cNvSpPr>
            <a:spLocks noGrp="1"/>
          </p:cNvSpPr>
          <p:nvPr>
            <p:ph sz="quarter" idx="13"/>
          </p:nvPr>
        </p:nvSpPr>
        <p:spPr/>
        <p:txBody>
          <a:bodyPr/>
          <a:lstStyle/>
          <a:p>
            <a:r>
              <a:rPr lang="en-CA" dirty="0"/>
              <a:t>This version of third person, employs a </a:t>
            </a:r>
            <a:r>
              <a:rPr lang="en-CA" u="sng" dirty="0"/>
              <a:t>narrator</a:t>
            </a:r>
            <a:r>
              <a:rPr lang="en-CA" dirty="0"/>
              <a:t> who tells a story without describing any character’s </a:t>
            </a:r>
            <a:r>
              <a:rPr lang="en-CA" u="sng" dirty="0"/>
              <a:t>thoughts</a:t>
            </a:r>
            <a:r>
              <a:rPr lang="en-CA" dirty="0"/>
              <a:t>, opinions, or </a:t>
            </a:r>
            <a:r>
              <a:rPr lang="en-CA" u="sng" dirty="0"/>
              <a:t>feelings</a:t>
            </a:r>
            <a:r>
              <a:rPr lang="en-CA" dirty="0"/>
              <a:t>.  It gives an objective, </a:t>
            </a:r>
            <a:r>
              <a:rPr lang="en-CA" u="sng" dirty="0"/>
              <a:t>unbiased</a:t>
            </a:r>
            <a:r>
              <a:rPr lang="en-CA" dirty="0"/>
              <a:t> point of view.  Usually, the narrator is self-</a:t>
            </a:r>
            <a:r>
              <a:rPr lang="en-CA" u="sng" dirty="0"/>
              <a:t>dehumanized</a:t>
            </a:r>
            <a:r>
              <a:rPr lang="en-CA" dirty="0"/>
              <a:t> in order to make the narrative more neutral.</a:t>
            </a:r>
            <a:endParaRPr lang="en-US" dirty="0"/>
          </a:p>
          <a:p>
            <a:r>
              <a:rPr lang="en-CA" b="1" dirty="0"/>
              <a:t>Books Written in Third Person Objective: </a:t>
            </a:r>
            <a:r>
              <a:rPr lang="en-CA" i="1" dirty="0"/>
              <a:t>Aesop’s Fables, Of Mice and Men, Animal Farm, The Pearl</a:t>
            </a:r>
            <a:r>
              <a:rPr lang="en-US" dirty="0"/>
              <a:t> </a:t>
            </a:r>
            <a:endParaRPr lang="en-CA" dirty="0"/>
          </a:p>
        </p:txBody>
      </p:sp>
    </p:spTree>
    <p:extLst>
      <p:ext uri="{BB962C8B-B14F-4D97-AF65-F5344CB8AC3E}">
        <p14:creationId xmlns:p14="http://schemas.microsoft.com/office/powerpoint/2010/main" val="5459940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Tense</a:t>
            </a:r>
          </a:p>
        </p:txBody>
      </p:sp>
    </p:spTree>
    <p:extLst>
      <p:ext uri="{BB962C8B-B14F-4D97-AF65-F5344CB8AC3E}">
        <p14:creationId xmlns:p14="http://schemas.microsoft.com/office/powerpoint/2010/main" val="16195335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32</TotalTime>
  <Words>850</Words>
  <Application>Microsoft Macintosh PowerPoint</Application>
  <PresentationFormat>Widescreen</PresentationFormat>
  <Paragraphs>44</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Impact</vt:lpstr>
      <vt:lpstr>Main Event</vt:lpstr>
      <vt:lpstr>Point of view</vt:lpstr>
      <vt:lpstr>What is Point of View?</vt:lpstr>
      <vt:lpstr>First Person</vt:lpstr>
      <vt:lpstr>Second Person</vt:lpstr>
      <vt:lpstr>Third Person</vt:lpstr>
      <vt:lpstr>Third person limited</vt:lpstr>
      <vt:lpstr>Third Person Omniscient</vt:lpstr>
      <vt:lpstr>Third Person Objective</vt:lpstr>
      <vt:lpstr>Tense</vt:lpstr>
      <vt:lpstr>What is tense?</vt:lpstr>
      <vt:lpstr>Past</vt:lpstr>
      <vt:lpstr>Present</vt:lpstr>
      <vt:lpstr>Future</vt:lpstr>
      <vt:lpstr>Paragraphs</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 of view</dc:title>
  <dc:creator>Microsoft Office User</dc:creator>
  <cp:lastModifiedBy>Microsoft Office User</cp:lastModifiedBy>
  <cp:revision>8</cp:revision>
  <dcterms:created xsi:type="dcterms:W3CDTF">2017-11-27T16:46:38Z</dcterms:created>
  <dcterms:modified xsi:type="dcterms:W3CDTF">2018-05-10T15:56:57Z</dcterms:modified>
</cp:coreProperties>
</file>